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96" r:id="rId4"/>
    <p:sldId id="291" r:id="rId5"/>
    <p:sldId id="292" r:id="rId6"/>
    <p:sldId id="293" r:id="rId7"/>
    <p:sldId id="283" r:id="rId8"/>
    <p:sldId id="276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9FB"/>
    <a:srgbClr val="BED8F9"/>
    <a:srgbClr val="ADCFF2"/>
    <a:srgbClr val="FDFDFF"/>
    <a:srgbClr val="D7E6EE"/>
    <a:srgbClr val="6F9AEF"/>
    <a:srgbClr val="6DCEF1"/>
    <a:srgbClr val="99CC00"/>
    <a:srgbClr val="93DADF"/>
    <a:srgbClr val="3BC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7" autoAdjust="0"/>
  </p:normalViewPr>
  <p:slideViewPr>
    <p:cSldViewPr>
      <p:cViewPr varScale="1">
        <p:scale>
          <a:sx n="71" d="100"/>
          <a:sy n="71" d="100"/>
        </p:scale>
        <p:origin x="50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>
                <a:gd name="T0" fmla="*/ 6 w 5779"/>
                <a:gd name="T1" fmla="*/ 454 h 946"/>
                <a:gd name="T2" fmla="*/ 355 w 5779"/>
                <a:gd name="T3" fmla="*/ 454 h 946"/>
                <a:gd name="T4" fmla="*/ 757 w 5779"/>
                <a:gd name="T5" fmla="*/ 1 h 946"/>
                <a:gd name="T6" fmla="*/ 2511 w 5779"/>
                <a:gd name="T7" fmla="*/ 0 h 946"/>
                <a:gd name="T8" fmla="*/ 2646 w 5779"/>
                <a:gd name="T9" fmla="*/ 144 h 946"/>
                <a:gd name="T10" fmla="*/ 5779 w 5779"/>
                <a:gd name="T11" fmla="*/ 137 h 946"/>
                <a:gd name="T12" fmla="*/ 5779 w 5779"/>
                <a:gd name="T13" fmla="*/ 772 h 946"/>
                <a:gd name="T14" fmla="*/ 2899 w 5779"/>
                <a:gd name="T15" fmla="*/ 765 h 946"/>
                <a:gd name="T16" fmla="*/ 2757 w 5779"/>
                <a:gd name="T17" fmla="*/ 946 h 946"/>
                <a:gd name="T18" fmla="*/ 1883 w 5779"/>
                <a:gd name="T19" fmla="*/ 946 h 946"/>
                <a:gd name="T20" fmla="*/ 166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77251" dir="4832261" algn="ctr" rotWithShape="0">
                <a:srgbClr val="000066">
                  <a:alpha val="1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>
                <a:gd name="T0" fmla="*/ 0 w 5799"/>
                <a:gd name="T1" fmla="*/ 455 h 895"/>
                <a:gd name="T2" fmla="*/ 369 w 5799"/>
                <a:gd name="T3" fmla="*/ 454 h 895"/>
                <a:gd name="T4" fmla="*/ 776 w 5799"/>
                <a:gd name="T5" fmla="*/ 0 h 895"/>
                <a:gd name="T6" fmla="*/ 2496 w 5799"/>
                <a:gd name="T7" fmla="*/ 0 h 895"/>
                <a:gd name="T8" fmla="*/ 2632 w 5799"/>
                <a:gd name="T9" fmla="*/ 136 h 895"/>
                <a:gd name="T10" fmla="*/ 5799 w 5799"/>
                <a:gd name="T11" fmla="*/ 136 h 895"/>
                <a:gd name="T12" fmla="*/ 5788 w 5799"/>
                <a:gd name="T13" fmla="*/ 727 h 895"/>
                <a:gd name="T14" fmla="*/ 2883 w 5799"/>
                <a:gd name="T15" fmla="*/ 708 h 895"/>
                <a:gd name="T16" fmla="*/ 2747 w 5799"/>
                <a:gd name="T17" fmla="*/ 895 h 895"/>
                <a:gd name="T18" fmla="*/ 1899 w 5799"/>
                <a:gd name="T19" fmla="*/ 895 h 895"/>
                <a:gd name="T20" fmla="*/ 168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800">
                <a:latin typeface="Verdana" panose="020B0604030504040204" pitchFamily="34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ko-KR" noProof="0" smtClean="0"/>
              <a:t>Образец заголовка</a:t>
            </a:r>
            <a:endParaRPr lang="en-US" altLang="ko-KR" noProof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010400" y="2889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3794B-AF08-4730-A0A2-2E0C9EB939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0331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900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900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010400" y="2889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4E4B7-CE6B-4645-82D5-006D9381A2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5571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010400" y="2889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22C41434-CBE9-41DA-AE74-9BCDBAE00A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1661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1ACAF-E2A6-4BDA-A6EA-4A9E11EAC5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4125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010400" y="2889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F6AF6-FE58-434E-BA28-1BF1A00952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09721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010400" y="2889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4BCA1-B598-4E95-9B59-432E918EC0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88365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7010400" y="2889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AF42B-C17D-48DE-8BA2-04E74B9007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84139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7010400" y="2889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B6CC5-870E-46A5-9419-29AFA86BA1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23692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7010400" y="2889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952A0-8B24-4CE1-9C3A-143DB51D76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60199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010400" y="2889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6767D-CC7E-488F-8B28-ACC840DF8D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51541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010400" y="2889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8C958-D9F0-4F07-B9EE-F272574455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94559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Freeform 16"/>
          <p:cNvSpPr>
            <a:spLocks/>
          </p:cNvSpPr>
          <p:nvPr/>
        </p:nvSpPr>
        <p:spPr bwMode="gray">
          <a:xfrm>
            <a:off x="0" y="360363"/>
            <a:ext cx="9148763" cy="900112"/>
          </a:xfrm>
          <a:custGeom>
            <a:avLst/>
            <a:gdLst>
              <a:gd name="T0" fmla="*/ 0 w 5763"/>
              <a:gd name="T1" fmla="*/ 368 h 567"/>
              <a:gd name="T2" fmla="*/ 440 w 5763"/>
              <a:gd name="T3" fmla="*/ 368 h 567"/>
              <a:gd name="T4" fmla="*/ 777 w 5763"/>
              <a:gd name="T5" fmla="*/ 0 h 567"/>
              <a:gd name="T6" fmla="*/ 2162 w 5763"/>
              <a:gd name="T7" fmla="*/ 0 h 567"/>
              <a:gd name="T8" fmla="*/ 2265 w 5763"/>
              <a:gd name="T9" fmla="*/ 116 h 567"/>
              <a:gd name="T10" fmla="*/ 5756 w 5763"/>
              <a:gd name="T11" fmla="*/ 112 h 567"/>
              <a:gd name="T12" fmla="*/ 5763 w 5763"/>
              <a:gd name="T13" fmla="*/ 567 h 567"/>
              <a:gd name="T14" fmla="*/ 6 w 5763"/>
              <a:gd name="T15" fmla="*/ 556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7251" dir="4832261" algn="ctr" rotWithShape="0">
                    <a:srgbClr val="000066">
                      <a:alpha val="19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9" name="Freeform 15" descr="01b_img(Global Digtal Desigm(imageState)"/>
          <p:cNvSpPr>
            <a:spLocks/>
          </p:cNvSpPr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T0" fmla="*/ 449 w 5784"/>
              <a:gd name="T1" fmla="*/ 370 h 528"/>
              <a:gd name="T2" fmla="*/ 768 w 5784"/>
              <a:gd name="T3" fmla="*/ 1 h 528"/>
              <a:gd name="T4" fmla="*/ 2158 w 5784"/>
              <a:gd name="T5" fmla="*/ 0 h 528"/>
              <a:gd name="T6" fmla="*/ 2258 w 5784"/>
              <a:gd name="T7" fmla="*/ 115 h 528"/>
              <a:gd name="T8" fmla="*/ 5784 w 5784"/>
              <a:gd name="T9" fmla="*/ 115 h 528"/>
              <a:gd name="T10" fmla="*/ 5779 w 5784"/>
              <a:gd name="T11" fmla="*/ 528 h 528"/>
              <a:gd name="T12" fmla="*/ 0 w 5784"/>
              <a:gd name="T13" fmla="*/ 519 h 528"/>
              <a:gd name="T14" fmla="*/ 0 w 5784"/>
              <a:gd name="T15" fmla="*/ 371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7251" dir="16767739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j-lt"/>
              </a:defRPr>
            </a:lvl1pPr>
          </a:lstStyle>
          <a:p>
            <a:fld id="{58904236-3389-4FE9-9258-6D4F39E848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78" y="134841"/>
            <a:ext cx="902208" cy="902208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4" descr="Похожее изображение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050" y="0"/>
            <a:ext cx="1189984" cy="118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ipe dir="r"/>
  </p:transition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0100" y="428604"/>
            <a:ext cx="7443814" cy="1322379"/>
          </a:xfrm>
        </p:spPr>
        <p:txBody>
          <a:bodyPr/>
          <a:lstStyle/>
          <a:p>
            <a:r>
              <a:rPr lang="ru-RU" sz="2000" dirty="0"/>
              <a:t>«Развитие цифровых компетенций студентов ФГБОУ ВО «СГЭУ»: опыт сотрудничества с фирмой «1С</a:t>
            </a:r>
            <a:r>
              <a:rPr lang="ru-RU" sz="2000" dirty="0" smtClean="0"/>
              <a:t>»»</a:t>
            </a:r>
            <a:endParaRPr lang="ru-RU" sz="2000" dirty="0"/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4071934" y="3000372"/>
            <a:ext cx="1296144" cy="864096"/>
          </a:xfrm>
          <a:prstGeom prst="leftRightArrow">
            <a:avLst/>
          </a:prstGeom>
          <a:gradFill flip="none" rotWithShape="1">
            <a:gsLst>
              <a:gs pos="0">
                <a:schemeClr val="dk1">
                  <a:shade val="30000"/>
                  <a:satMod val="115000"/>
                </a:schemeClr>
              </a:gs>
              <a:gs pos="84000">
                <a:schemeClr val="accent4">
                  <a:lumMod val="60000"/>
                  <a:lumOff val="40000"/>
                </a:schemeClr>
              </a:gs>
            </a:gsLst>
            <a:lin ang="810000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2285992"/>
            <a:ext cx="2088232" cy="2088232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1928802"/>
            <a:ext cx="2754313" cy="275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black">
          <a:xfrm>
            <a:off x="395535" y="4572008"/>
            <a:ext cx="8359537" cy="1322379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Погорелова Е.В. </a:t>
            </a:r>
            <a:endParaRPr lang="ru-RU" sz="24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err="1" smtClean="0">
                <a:latin typeface="+mj-lt"/>
                <a:ea typeface="+mj-ea"/>
                <a:cs typeface="+mj-cs"/>
              </a:rPr>
              <a:t>зав.каф</a:t>
            </a:r>
            <a:r>
              <a:rPr lang="ru-RU" sz="2400" b="1" dirty="0" smtClean="0">
                <a:latin typeface="+mj-lt"/>
                <a:ea typeface="+mj-ea"/>
                <a:cs typeface="+mj-cs"/>
              </a:rPr>
              <a:t>. корпоративных информационных систем, электронных сервисов и интеллектуальных информационных технологий, </a:t>
            </a:r>
            <a:r>
              <a:rPr lang="ru-RU" sz="2400" b="1" dirty="0" smtClean="0">
                <a:latin typeface="+mj-lt"/>
                <a:ea typeface="+mj-ea"/>
                <a:cs typeface="+mj-cs"/>
              </a:rPr>
              <a:t>д.э.н., профессор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850" y="4508500"/>
            <a:ext cx="8497888" cy="2276475"/>
          </a:xfrm>
          <a:prstGeom prst="rect">
            <a:avLst/>
          </a:prstGeom>
          <a:solidFill>
            <a:srgbClr val="99CCFF">
              <a:alpha val="34901"/>
            </a:srgbClr>
          </a:solidFill>
          <a:ln w="38100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23850" y="-971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116013" y="188913"/>
            <a:ext cx="6911975" cy="1384300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093788" y="196850"/>
            <a:ext cx="2959100" cy="5889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800" b="1">
                <a:latin typeface="Arial" charset="0"/>
                <a:cs typeface="Times New Roman" pitchFamily="18" charset="0"/>
              </a:rPr>
              <a:t>ЗАО «1С»</a:t>
            </a:r>
            <a:endParaRPr lang="ru-RU" sz="2800" b="1">
              <a:latin typeface="Arial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5021263" y="176213"/>
            <a:ext cx="3022600" cy="5889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dirty="0">
                <a:latin typeface="Arial" charset="0"/>
                <a:cs typeface="Times New Roman" pitchFamily="18" charset="0"/>
              </a:rPr>
              <a:t>Региональные партнеры </a:t>
            </a:r>
            <a:r>
              <a:rPr lang="ru-RU" b="1" dirty="0">
                <a:latin typeface="Times New Roman" pitchFamily="18" charset="0"/>
              </a:rPr>
              <a:t>«1С»</a:t>
            </a:r>
            <a:r>
              <a:rPr lang="ru-RU" dirty="0">
                <a:latin typeface="Arial" charset="0"/>
              </a:rPr>
              <a:t> </a:t>
            </a:r>
            <a:r>
              <a:rPr lang="ru-RU" dirty="0">
                <a:latin typeface="Arial" charset="0"/>
                <a:cs typeface="Times New Roman" pitchFamily="18" charset="0"/>
              </a:rPr>
              <a:t>в Самаре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000250" y="884238"/>
            <a:ext cx="5137150" cy="633412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ru-RU" altLang="ru-RU">
                <a:cs typeface="Times New Roman" panose="02020603050405020304" pitchFamily="18" charset="0"/>
              </a:rPr>
              <a:t>Программы  обучения и сертификации специалистов по программным продуктам </a:t>
            </a:r>
            <a:r>
              <a:rPr lang="ru-RU" altLang="ru-RU">
                <a:latin typeface="Times New Roman" panose="02020603050405020304" pitchFamily="18" charset="0"/>
              </a:rPr>
              <a:t>«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1С</a:t>
            </a:r>
            <a:r>
              <a:rPr lang="ru-RU" altLang="ru-RU">
                <a:latin typeface="Times New Roman" panose="02020603050405020304" pitchFamily="18" charset="0"/>
              </a:rPr>
              <a:t>»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50825" y="1773238"/>
            <a:ext cx="8570913" cy="719137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ru-RU" b="1"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sz="2000" b="1">
                <a:cs typeface="Times New Roman" panose="02020603050405020304" pitchFamily="18" charset="0"/>
              </a:rPr>
              <a:t>Самарский государственный экономический университет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323850" y="2781300"/>
            <a:ext cx="8497888" cy="1474788"/>
          </a:xfrm>
          <a:prstGeom prst="rect">
            <a:avLst/>
          </a:prstGeom>
          <a:solidFill>
            <a:srgbClr val="99CCFF">
              <a:alpha val="34901"/>
            </a:srgbClr>
          </a:solidFill>
          <a:ln w="38100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>
            <a:off x="4178300" y="393700"/>
            <a:ext cx="604838" cy="196850"/>
          </a:xfrm>
          <a:prstGeom prst="leftRightArrow">
            <a:avLst>
              <a:gd name="adj1" fmla="val 50000"/>
              <a:gd name="adj2" fmla="val 6145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6156325" y="4878388"/>
            <a:ext cx="2303463" cy="504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lnSpc>
                <a:spcPct val="75000"/>
              </a:lnSpc>
              <a:defRPr/>
            </a:pPr>
            <a:r>
              <a:rPr lang="ru-RU">
                <a:latin typeface="Arial" charset="0"/>
                <a:cs typeface="Times New Roman" pitchFamily="18" charset="0"/>
              </a:rPr>
              <a:t>Сертификация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612775" y="2887663"/>
            <a:ext cx="2771775" cy="12779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ru-RU" altLang="ru-RU" sz="1600">
                <a:cs typeface="Times New Roman" panose="02020603050405020304" pitchFamily="18" charset="0"/>
              </a:rPr>
              <a:t>Подготовка студентов</a:t>
            </a:r>
            <a:r>
              <a:rPr lang="en-US" altLang="ru-RU" sz="1600">
                <a:cs typeface="Times New Roman" panose="02020603050405020304" pitchFamily="18" charset="0"/>
              </a:rPr>
              <a:t> </a:t>
            </a:r>
            <a:r>
              <a:rPr lang="ru-RU" altLang="ru-RU" sz="1600">
                <a:cs typeface="Times New Roman" panose="02020603050405020304" pitchFamily="18" charset="0"/>
              </a:rPr>
              <a:t>направлений:экономика,</a:t>
            </a:r>
          </a:p>
          <a:p>
            <a:pPr algn="ctr" eaLnBrk="1" hangingPunct="1">
              <a:lnSpc>
                <a:spcPct val="75000"/>
              </a:lnSpc>
            </a:pPr>
            <a:r>
              <a:rPr lang="ru-RU" altLang="ru-RU" sz="1600">
                <a:cs typeface="Times New Roman" panose="02020603050405020304" pitchFamily="18" charset="0"/>
              </a:rPr>
              <a:t>ГМУ,управление персоналом,менеджмент,</a:t>
            </a:r>
            <a:endParaRPr lang="en-US" altLang="ru-RU" sz="1600"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ru-RU" altLang="ru-RU" sz="1600">
                <a:cs typeface="Times New Roman" panose="02020603050405020304" pitchFamily="18" charset="0"/>
              </a:rPr>
              <a:t>сервис, торговое дело,туризм,ПИ,СПО,</a:t>
            </a:r>
          </a:p>
          <a:p>
            <a:pPr algn="ctr" eaLnBrk="1" hangingPunct="1">
              <a:lnSpc>
                <a:spcPct val="75000"/>
              </a:lnSpc>
            </a:pPr>
            <a:r>
              <a:rPr lang="ru-RU" altLang="ru-RU" sz="1600">
                <a:cs typeface="Times New Roman" panose="02020603050405020304" pitchFamily="18" charset="0"/>
              </a:rPr>
              <a:t>ВВиДО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3635375" y="2884488"/>
            <a:ext cx="2016125" cy="12779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ru-RU" altLang="ru-RU">
                <a:cs typeface="Times New Roman" panose="02020603050405020304" pitchFamily="18" charset="0"/>
              </a:rPr>
              <a:t>Професси-ональная  переподготовка 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6013450" y="2884488"/>
            <a:ext cx="2519363" cy="12779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ru-RU" altLang="ru-RU">
                <a:cs typeface="Times New Roman" panose="02020603050405020304" pitchFamily="18" charset="0"/>
              </a:rPr>
              <a:t>Курсы повышения квалификации</a:t>
            </a:r>
            <a:endParaRPr lang="ru-RU" altLang="ru-RU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3635375" y="4894263"/>
            <a:ext cx="2232025" cy="504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lnSpc>
                <a:spcPct val="75000"/>
              </a:lnSpc>
              <a:defRPr/>
            </a:pPr>
            <a:r>
              <a:rPr lang="ru-RU">
                <a:latin typeface="Arial" charset="0"/>
                <a:cs typeface="Times New Roman" pitchFamily="18" charset="0"/>
              </a:rPr>
              <a:t>Выпускные работы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1044575" y="4867275"/>
            <a:ext cx="2232025" cy="504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lnSpc>
                <a:spcPct val="75000"/>
              </a:lnSpc>
              <a:defRPr/>
            </a:pPr>
            <a:r>
              <a:rPr lang="ru-RU" dirty="0">
                <a:latin typeface="Arial" charset="0"/>
                <a:cs typeface="Times New Roman" pitchFamily="18" charset="0"/>
              </a:rPr>
              <a:t>Защита ВКР</a:t>
            </a: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1044575" y="5668963"/>
            <a:ext cx="2232025" cy="1000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lnSpc>
                <a:spcPct val="75000"/>
              </a:lnSpc>
              <a:defRPr/>
            </a:pPr>
            <a:r>
              <a:rPr lang="ru-RU" sz="1600">
                <a:latin typeface="Arial" charset="0"/>
                <a:cs typeface="Times New Roman" pitchFamily="18" charset="0"/>
              </a:rPr>
              <a:t>Диплом государственного образца</a:t>
            </a:r>
            <a:endParaRPr lang="ru-RU" sz="1600">
              <a:latin typeface="Arial" charset="0"/>
            </a:endParaRP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3635375" y="5672138"/>
            <a:ext cx="2232025" cy="10080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lnSpc>
                <a:spcPct val="75000"/>
              </a:lnSpc>
              <a:defRPr/>
            </a:pPr>
            <a:r>
              <a:rPr lang="ru-RU" sz="1600" dirty="0">
                <a:latin typeface="Arial" charset="0"/>
                <a:cs typeface="Times New Roman" pitchFamily="18" charset="0"/>
              </a:rPr>
              <a:t>Диплом </a:t>
            </a:r>
          </a:p>
          <a:p>
            <a:pPr algn="ctr">
              <a:lnSpc>
                <a:spcPct val="75000"/>
              </a:lnSpc>
              <a:defRPr/>
            </a:pPr>
            <a:r>
              <a:rPr lang="ru-RU" sz="1600" dirty="0">
                <a:latin typeface="Arial" charset="0"/>
                <a:cs typeface="Times New Roman" pitchFamily="18" charset="0"/>
              </a:rPr>
              <a:t>о профессиональной переподготовке</a:t>
            </a:r>
          </a:p>
          <a:p>
            <a:pPr algn="ctr">
              <a:lnSpc>
                <a:spcPct val="75000"/>
              </a:lnSpc>
              <a:defRPr/>
            </a:pPr>
            <a:endParaRPr lang="ru-RU" sz="16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6156325" y="5661025"/>
            <a:ext cx="2447925" cy="9382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lnSpc>
                <a:spcPct val="75000"/>
              </a:lnSpc>
              <a:defRPr/>
            </a:pPr>
            <a:r>
              <a:rPr lang="ru-RU" sz="1600" dirty="0">
                <a:latin typeface="Arial" charset="0"/>
                <a:cs typeface="Times New Roman" pitchFamily="18" charset="0"/>
              </a:rPr>
              <a:t>Сертификат</a:t>
            </a:r>
            <a:endParaRPr lang="en-US" sz="1600">
              <a:latin typeface="Arial" charset="0"/>
              <a:cs typeface="Times New Roman" pitchFamily="18" charset="0"/>
            </a:endParaRPr>
          </a:p>
          <a:p>
            <a:pPr algn="ctr">
              <a:lnSpc>
                <a:spcPct val="75000"/>
              </a:lnSpc>
              <a:defRPr/>
            </a:pPr>
            <a:endParaRPr lang="en-US" sz="1600" dirty="0">
              <a:latin typeface="Arial" charset="0"/>
              <a:cs typeface="Times New Roman" pitchFamily="18" charset="0"/>
            </a:endParaRPr>
          </a:p>
          <a:p>
            <a:pPr algn="ctr">
              <a:lnSpc>
                <a:spcPct val="75000"/>
              </a:lnSpc>
              <a:defRPr/>
            </a:pPr>
            <a:r>
              <a:rPr lang="ru-RU" sz="1600" dirty="0">
                <a:latin typeface="Arial" charset="0"/>
                <a:cs typeface="Times New Roman" pitchFamily="18" charset="0"/>
              </a:rPr>
              <a:t>«1С</a:t>
            </a:r>
            <a:r>
              <a:rPr lang="en-US" sz="1600" dirty="0">
                <a:latin typeface="Arial" charset="0"/>
                <a:cs typeface="Times New Roman" pitchFamily="18" charset="0"/>
              </a:rPr>
              <a:t>:</a:t>
            </a:r>
            <a:r>
              <a:rPr lang="ru-RU" sz="1600" dirty="0">
                <a:latin typeface="Arial" charset="0"/>
                <a:cs typeface="Times New Roman" pitchFamily="18" charset="0"/>
              </a:rPr>
              <a:t>Профессионал»</a:t>
            </a:r>
          </a:p>
          <a:p>
            <a:pPr algn="ctr">
              <a:lnSpc>
                <a:spcPct val="75000"/>
              </a:lnSpc>
              <a:defRPr/>
            </a:pPr>
            <a:endParaRPr lang="ru-RU" sz="16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4427538" y="4221163"/>
            <a:ext cx="303212" cy="28733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1892300" y="5372100"/>
            <a:ext cx="303213" cy="2873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4572000" y="5372100"/>
            <a:ext cx="303213" cy="2873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auto">
          <a:xfrm>
            <a:off x="7308850" y="5372100"/>
            <a:ext cx="303213" cy="2873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96" name="AutoShape 24"/>
          <p:cNvSpPr>
            <a:spLocks noChangeArrowheads="1"/>
          </p:cNvSpPr>
          <p:nvPr/>
        </p:nvSpPr>
        <p:spPr bwMode="auto">
          <a:xfrm>
            <a:off x="4427538" y="2492375"/>
            <a:ext cx="288925" cy="2889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4427538" y="1555750"/>
            <a:ext cx="288925" cy="2889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1042988" y="4508500"/>
            <a:ext cx="741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/>
              <a:t>ВИДЫ КОНТРОЛЯ КАЧЕСТВА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14278286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6786578" cy="1000132"/>
          </a:xfrm>
          <a:solidFill>
            <a:schemeClr val="tx1">
              <a:lumMod val="75000"/>
            </a:schemeClr>
          </a:solidFill>
        </p:spPr>
        <p:txBody>
          <a:bodyPr/>
          <a:lstStyle/>
          <a:p>
            <a:r>
              <a:rPr lang="ru-RU" sz="2400" dirty="0" smtClean="0"/>
              <a:t>ПРИНЦИПЫ </a:t>
            </a:r>
            <a:r>
              <a:rPr lang="ru-RU" sz="2400" dirty="0" smtClean="0"/>
              <a:t>ФОРМИРОВАНИЯ ЦИФРОВЫХ КОМПЕТЕНЦИЙ С ИСПОЛЬЗОВАНИЕМ ПЛАТФОРМЫ </a:t>
            </a:r>
            <a:r>
              <a:rPr lang="ru-RU" sz="2400" dirty="0" smtClean="0"/>
              <a:t>1С  В УЧЕБНОМ ПРОЦЕССЕ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ru-RU" sz="2800" dirty="0" smtClean="0"/>
              <a:t>1. Системность</a:t>
            </a:r>
          </a:p>
          <a:p>
            <a:pPr>
              <a:spcAft>
                <a:spcPts val="600"/>
              </a:spcAft>
            </a:pPr>
            <a:r>
              <a:rPr lang="ru-RU" sz="2800" dirty="0" smtClean="0"/>
              <a:t>2. Масштабность</a:t>
            </a:r>
          </a:p>
          <a:p>
            <a:pPr>
              <a:spcAft>
                <a:spcPts val="600"/>
              </a:spcAft>
            </a:pPr>
            <a:r>
              <a:rPr lang="ru-RU" sz="2800" dirty="0" smtClean="0"/>
              <a:t>3.Ориентация на новейшие разработки 1С.</a:t>
            </a:r>
          </a:p>
          <a:p>
            <a:pPr>
              <a:spcAft>
                <a:spcPts val="600"/>
              </a:spcAft>
            </a:pPr>
            <a:r>
              <a:rPr lang="ru-RU" sz="2800" dirty="0" smtClean="0"/>
              <a:t>4.Мобильность  университета во взаимодействии с 1С, дилером, </a:t>
            </a:r>
            <a:r>
              <a:rPr lang="ru-RU" sz="2800" dirty="0" err="1" smtClean="0"/>
              <a:t>франчайзи</a:t>
            </a:r>
            <a:r>
              <a:rPr lang="ru-RU" sz="2800" dirty="0" smtClean="0"/>
              <a:t>. </a:t>
            </a:r>
            <a:endParaRPr lang="ru-RU" sz="2800" dirty="0" smtClean="0"/>
          </a:p>
          <a:p>
            <a:pPr>
              <a:spcAft>
                <a:spcPts val="600"/>
              </a:spcAft>
            </a:pPr>
            <a:r>
              <a:rPr lang="en-US" sz="2800" dirty="0" smtClean="0"/>
              <a:t>5.</a:t>
            </a:r>
            <a:r>
              <a:rPr lang="ru-RU" sz="2800" dirty="0" smtClean="0"/>
              <a:t>Участие в учебном процессе, специалистов, практикующих работу в 1С </a:t>
            </a:r>
            <a:endParaRPr lang="ru-RU" sz="2800" dirty="0" smtClean="0"/>
          </a:p>
          <a:p>
            <a:pPr>
              <a:spcAft>
                <a:spcPts val="600"/>
              </a:spcAft>
            </a:pPr>
            <a:r>
              <a:rPr lang="en-US" sz="2800" smtClean="0"/>
              <a:t>6</a:t>
            </a:r>
            <a:r>
              <a:rPr lang="ru-RU" sz="2800" smtClean="0"/>
              <a:t>.Активизация </a:t>
            </a:r>
            <a:r>
              <a:rPr lang="ru-RU" sz="2800" dirty="0" smtClean="0"/>
              <a:t>процесса обучения</a:t>
            </a:r>
            <a:endParaRPr lang="ru-RU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681249"/>
              </p:ext>
            </p:extLst>
          </p:nvPr>
        </p:nvGraphicFramePr>
        <p:xfrm>
          <a:off x="366446" y="4437112"/>
          <a:ext cx="8229600" cy="2052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1216">
                <a:tc gridSpan="2">
                  <a:txBody>
                    <a:bodyPr/>
                    <a:lstStyle/>
                    <a:p>
                      <a:r>
                        <a:rPr lang="ru-RU" sz="2400" dirty="0" smtClean="0"/>
                        <a:t>2. </a:t>
                      </a:r>
                      <a:r>
                        <a:rPr lang="ru-RU" sz="2400" dirty="0" smtClean="0"/>
                        <a:t>Направление</a:t>
                      </a:r>
                      <a:r>
                        <a:rPr lang="ru-RU" sz="2400" baseline="0" dirty="0" smtClean="0"/>
                        <a:t> «Прикладная информатика»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831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tx2"/>
                          </a:solidFill>
                        </a:rPr>
                        <a:t>Бакалавриат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Магистратура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273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Программа «Прикладная информатика в электронной экономике»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Программа «Корпоративные информационные системы в экономике»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987289"/>
              </p:ext>
            </p:extLst>
          </p:nvPr>
        </p:nvGraphicFramePr>
        <p:xfrm>
          <a:off x="369894" y="1916832"/>
          <a:ext cx="82296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1.Направления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baseline="0" dirty="0" smtClean="0"/>
                        <a:t>«Экономика», «Менеджмент», и </a:t>
                      </a:r>
                      <a:r>
                        <a:rPr lang="ru-RU" sz="2400" baseline="0" dirty="0" err="1" smtClean="0"/>
                        <a:t>др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69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Дисциплины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«Корпоративные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</a:rPr>
                        <a:t> информационные системы в экономике»</a:t>
                      </a:r>
                      <a:r>
                        <a:rPr lang="ru-RU" sz="2000" b="1" baseline="0" dirty="0" smtClean="0">
                          <a:solidFill>
                            <a:schemeClr val="tx2"/>
                          </a:solidFill>
                        </a:rPr>
                        <a:t>, «Информационно-коммуникативные технологии в профессиональной деятельности», «Информатика»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715140" cy="1143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ru-RU" sz="2000" dirty="0" smtClean="0"/>
              <a:t>1.Направление «Прикладная информатика» программа «Прикладная информатика в электронной экономике» </a:t>
            </a:r>
            <a:r>
              <a:rPr lang="ru-RU" sz="2000" dirty="0" err="1" smtClean="0"/>
              <a:t>бакалавриат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49407"/>
              </p:ext>
            </p:extLst>
          </p:nvPr>
        </p:nvGraphicFramePr>
        <p:xfrm>
          <a:off x="285720" y="1249680"/>
          <a:ext cx="8715436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7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07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Дисциплины </a:t>
                      </a:r>
                      <a:r>
                        <a:rPr lang="ru-RU" sz="2000" dirty="0" err="1" smtClean="0"/>
                        <a:t>уч</a:t>
                      </a:r>
                      <a:r>
                        <a:rPr lang="ru-RU" sz="2000" dirty="0" smtClean="0"/>
                        <a:t>. плана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Продукты</a:t>
                      </a:r>
                      <a:r>
                        <a:rPr lang="ru-RU" sz="2000" baseline="0" dirty="0" smtClean="0"/>
                        <a:t> 1С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03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1.Информационные системы управления предприятием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1С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: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 Управление производственным предприятием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03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2.Основы программирования 1С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Язык</a:t>
                      </a:r>
                      <a:r>
                        <a:rPr lang="ru-RU" sz="2000" baseline="0" dirty="0" smtClean="0">
                          <a:solidFill>
                            <a:srgbClr val="C00000"/>
                          </a:solidFill>
                        </a:rPr>
                        <a:t> программирования 1С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03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3.Разработка приложений для управления и учета в среде 1С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20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20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1С</a:t>
                      </a:r>
                      <a:r>
                        <a:rPr lang="en-US" sz="20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ru-RU" sz="20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Бухгалтерия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03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4.Разработка приложений на платформе 1С для торговли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1С:Управление торговлей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03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5.Основы разработки корпоративных мобильных приложений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Мобильная платформа 1С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03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20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20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03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20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20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715140" cy="1143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ru-RU" sz="2000" dirty="0" smtClean="0"/>
              <a:t>1.Направление «Прикладная информатика» программа «Корпоративные информационные системы в экономике» магистратура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19228"/>
          <a:ext cx="82296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07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Дисциплины </a:t>
                      </a:r>
                      <a:r>
                        <a:rPr lang="ru-RU" sz="2000" dirty="0" err="1" smtClean="0"/>
                        <a:t>уч</a:t>
                      </a:r>
                      <a:r>
                        <a:rPr lang="ru-RU" sz="2000" dirty="0" smtClean="0"/>
                        <a:t>. плана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Продукты</a:t>
                      </a:r>
                      <a:r>
                        <a:rPr lang="ru-RU" sz="2000" baseline="0" dirty="0" smtClean="0"/>
                        <a:t> 1С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03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1.Симуляционные модели ERP систем на платформе 1С</a:t>
                      </a:r>
                      <a:endParaRPr lang="ru-RU" sz="2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1С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: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ERP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03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2.Разработка ERP систем на платформе 1С" 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1С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: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ERP</a:t>
                      </a:r>
                      <a:endParaRPr lang="ru-RU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Язык</a:t>
                      </a:r>
                      <a:r>
                        <a:rPr lang="ru-RU" sz="2000" baseline="0" dirty="0" smtClean="0">
                          <a:solidFill>
                            <a:srgbClr val="C00000"/>
                          </a:solidFill>
                        </a:rPr>
                        <a:t> программирования 1С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3.Методология и технология управления знаниями в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1С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: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ERP</a:t>
                      </a:r>
                      <a:endParaRPr lang="ru-RU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Язык программирования</a:t>
                      </a:r>
                      <a:r>
                        <a:rPr lang="ru-RU" sz="2000" baseline="0" dirty="0" smtClean="0">
                          <a:solidFill>
                            <a:srgbClr val="C00000"/>
                          </a:solidFill>
                        </a:rPr>
                        <a:t> 1С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pSp>
        <p:nvGrpSpPr>
          <p:cNvPr id="93187" name="Group 3"/>
          <p:cNvGrpSpPr>
            <a:grpSpLocks/>
          </p:cNvGrpSpPr>
          <p:nvPr/>
        </p:nvGrpSpPr>
        <p:grpSpPr bwMode="auto">
          <a:xfrm>
            <a:off x="-57007" y="1563672"/>
            <a:ext cx="9201403" cy="5049839"/>
            <a:chOff x="1508" y="1300"/>
            <a:chExt cx="4914" cy="3181"/>
          </a:xfrm>
        </p:grpSpPr>
        <p:grpSp>
          <p:nvGrpSpPr>
            <p:cNvPr id="93189" name="Group 5"/>
            <p:cNvGrpSpPr>
              <a:grpSpLocks/>
            </p:cNvGrpSpPr>
            <p:nvPr/>
          </p:nvGrpSpPr>
          <p:grpSpPr bwMode="auto">
            <a:xfrm>
              <a:off x="2461" y="2032"/>
              <a:ext cx="1440" cy="1440"/>
              <a:chOff x="2281" y="2001"/>
              <a:chExt cx="1866" cy="1801"/>
            </a:xfrm>
          </p:grpSpPr>
          <p:sp>
            <p:nvSpPr>
              <p:cNvPr id="93190" name="Oval 6"/>
              <p:cNvSpPr>
                <a:spLocks noChangeArrowheads="1"/>
              </p:cNvSpPr>
              <p:nvPr/>
            </p:nvSpPr>
            <p:spPr bwMode="gray">
              <a:xfrm>
                <a:off x="2281" y="2001"/>
                <a:ext cx="1866" cy="1801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549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191" name="Freeform 7"/>
              <p:cNvSpPr>
                <a:spLocks/>
              </p:cNvSpPr>
              <p:nvPr/>
            </p:nvSpPr>
            <p:spPr bwMode="gray">
              <a:xfrm>
                <a:off x="2529" y="2329"/>
                <a:ext cx="1295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3192" name="Text Box 8"/>
            <p:cNvSpPr txBox="1">
              <a:spLocks noChangeArrowheads="1"/>
            </p:cNvSpPr>
            <p:nvPr/>
          </p:nvSpPr>
          <p:spPr bwMode="gray">
            <a:xfrm>
              <a:off x="2498" y="2465"/>
              <a:ext cx="1350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Активизация </a:t>
              </a:r>
            </a:p>
            <a:p>
              <a:pPr algn="ctr" eaLnBrk="0" hangingPunct="0"/>
              <a:r>
                <a:rPr lang="ru-RU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взаимодействий с 1С</a:t>
              </a:r>
              <a:endPara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3197" name="Text Box 13"/>
            <p:cNvSpPr txBox="1">
              <a:spLocks noChangeArrowheads="1"/>
            </p:cNvSpPr>
            <p:nvPr/>
          </p:nvSpPr>
          <p:spPr bwMode="gray">
            <a:xfrm>
              <a:off x="2151" y="3841"/>
              <a:ext cx="2167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rPr>
                <a:t>Наше предложение</a:t>
              </a:r>
              <a:r>
                <a:rPr 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rPr>
                <a:t>:</a:t>
              </a:r>
            </a:p>
            <a:p>
              <a:pPr algn="ctr" eaLnBrk="0" hangingPunct="0"/>
              <a:r>
                <a:rPr lang="ru-RU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rPr>
                <a:t>Клуб профессионалов 1С </a:t>
              </a:r>
            </a:p>
            <a:p>
              <a:pPr algn="ctr" eaLnBrk="0" hangingPunct="0"/>
              <a:r>
                <a:rPr lang="ru-RU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rPr>
                <a:t>на базе СГЭУ</a:t>
              </a:r>
              <a:endPara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endParaRPr>
            </a:p>
          </p:txBody>
        </p:sp>
        <p:sp>
          <p:nvSpPr>
            <p:cNvPr id="93210" name="Text Box 26"/>
            <p:cNvSpPr txBox="1">
              <a:spLocks noChangeArrowheads="1"/>
            </p:cNvSpPr>
            <p:nvPr/>
          </p:nvSpPr>
          <p:spPr bwMode="gray">
            <a:xfrm>
              <a:off x="4020" y="2028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endParaRPr>
            </a:p>
          </p:txBody>
        </p:sp>
        <p:sp>
          <p:nvSpPr>
            <p:cNvPr id="69" name="Text Box 13"/>
            <p:cNvSpPr txBox="1">
              <a:spLocks noChangeArrowheads="1"/>
            </p:cNvSpPr>
            <p:nvPr/>
          </p:nvSpPr>
          <p:spPr bwMode="gray">
            <a:xfrm>
              <a:off x="4442" y="1890"/>
              <a:ext cx="1980" cy="2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ru-RU" sz="2000" b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rPr>
                <a:t>Проведение промежуточных внутренних студенческих конкурсов (</a:t>
              </a:r>
              <a:r>
                <a:rPr lang="ru-RU" sz="2000" b="1" dirty="0" err="1" smtClean="0">
                  <a:solidFill>
                    <a:schemeClr val="tx1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rPr>
                <a:t>хакатонов</a:t>
              </a:r>
              <a:r>
                <a:rPr lang="ru-RU" sz="2000" b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rPr>
                <a:t> программистов и пользователей) по продуктам 1С с привлечением </a:t>
              </a:r>
              <a:r>
                <a:rPr lang="ru-RU" sz="2000" b="1" dirty="0" err="1" smtClean="0">
                  <a:solidFill>
                    <a:schemeClr val="tx1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rPr>
                <a:t>франчайзи</a:t>
              </a:r>
              <a:r>
                <a:rPr lang="ru-RU" sz="2000" b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rPr>
                <a:t> и дилера </a:t>
              </a:r>
              <a:endParaRPr lang="en-US" sz="20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endParaRP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gray">
            <a:xfrm>
              <a:off x="1864" y="1300"/>
              <a:ext cx="26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b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rPr>
                <a:t>Участие в конкурсах 1С</a:t>
              </a:r>
              <a:endParaRPr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endParaRPr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gray">
            <a:xfrm>
              <a:off x="1508" y="2188"/>
              <a:ext cx="104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b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rPr>
                <a:t>Класс 1С</a:t>
              </a:r>
              <a:endParaRPr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endParaRPr>
            </a:p>
          </p:txBody>
        </p:sp>
      </p:grpSp>
      <p:cxnSp>
        <p:nvCxnSpPr>
          <p:cNvPr id="61" name="Прямая со стрелкой 60"/>
          <p:cNvCxnSpPr/>
          <p:nvPr/>
        </p:nvCxnSpPr>
        <p:spPr>
          <a:xfrm>
            <a:off x="3350016" y="5140436"/>
            <a:ext cx="24978" cy="57137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V="1">
            <a:off x="4499653" y="3675779"/>
            <a:ext cx="837977" cy="40394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H="1" flipV="1">
            <a:off x="897339" y="3413110"/>
            <a:ext cx="739908" cy="18097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176718" y="2030778"/>
            <a:ext cx="198276" cy="58832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WordArt 5"/>
          <p:cNvSpPr>
            <a:spLocks noChangeArrowheads="1" noChangeShapeType="1" noTextEdit="1"/>
          </p:cNvSpPr>
          <p:nvPr/>
        </p:nvSpPr>
        <p:spPr bwMode="gray">
          <a:xfrm>
            <a:off x="1428729" y="3054350"/>
            <a:ext cx="6215106" cy="6334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chemeClr val="tx2">
                      <a:alpha val="50000"/>
                    </a:schemeClr>
                  </a:outerShdw>
                </a:effectLst>
                <a:cs typeface="Arial" panose="020B0604020202020204" pitchFamily="34" charset="0"/>
              </a:rPr>
              <a:t>Спасибо за внимание !</a:t>
            </a:r>
            <a:endParaRPr lang="ru-RU" sz="3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89803" dir="2700000" algn="ctr" rotWithShape="0">
                  <a:schemeClr val="tx2">
                    <a:alpha val="5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8" y="357190"/>
            <a:ext cx="2088232" cy="2088232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0"/>
            <a:ext cx="2754313" cy="275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5000636"/>
            <a:ext cx="442915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animBg="1"/>
    </p:bldLst>
  </p:timing>
</p:sld>
</file>

<file path=ppt/theme/theme1.xml><?xml version="1.0" encoding="utf-8"?>
<a:theme xmlns:a="http://schemas.openxmlformats.org/drawingml/2006/main" name="sample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27</Template>
  <TotalTime>253</TotalTime>
  <Words>367</Words>
  <Application>Microsoft Office PowerPoint</Application>
  <PresentationFormat>Экран (4:3)</PresentationFormat>
  <Paragraphs>73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Verdana</vt:lpstr>
      <vt:lpstr>Wingdings</vt:lpstr>
      <vt:lpstr>sample</vt:lpstr>
      <vt:lpstr>«Развитие цифровых компетенций студентов ФГБОУ ВО «СГЭУ»: опыт сотрудничества с фирмой «1С»»</vt:lpstr>
      <vt:lpstr>Презентация PowerPoint</vt:lpstr>
      <vt:lpstr>ПРИНЦИПЫ ФОРМИРОВАНИЯ ЦИФРОВЫХ КОМПЕТЕНЦИЙ С ИСПОЛЬЗОВАНИЕМ ПЛАТФОРМЫ 1С  В УЧЕБНОМ ПРОЦЕССЕ</vt:lpstr>
      <vt:lpstr>Презентация PowerPoint</vt:lpstr>
      <vt:lpstr>1.Направление «Прикладная информатика» программа «Прикладная информатика в электронной экономике» бакалавриат</vt:lpstr>
      <vt:lpstr>1.Направление «Прикладная информатика» программа «Корпоративные информационные системы в экономике» магистратура</vt:lpstr>
      <vt:lpstr>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Иона Соколова</dc:creator>
  <cp:lastModifiedBy>user</cp:lastModifiedBy>
  <cp:revision>23</cp:revision>
  <dcterms:created xsi:type="dcterms:W3CDTF">2016-11-29T18:56:04Z</dcterms:created>
  <dcterms:modified xsi:type="dcterms:W3CDTF">2018-09-20T12:23:20Z</dcterms:modified>
</cp:coreProperties>
</file>